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114" d="100"/>
          <a:sy n="114" d="100"/>
        </p:scale>
        <p:origin x="4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396EA-B2CA-4268-AFEA-4F448768E5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D07AEB2-05D1-4095-8994-6A8193F8D5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43FFA1-9443-4B1A-ADC6-E248CC5E4670}"/>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5" name="Footer Placeholder 4">
            <a:extLst>
              <a:ext uri="{FF2B5EF4-FFF2-40B4-BE49-F238E27FC236}">
                <a16:creationId xmlns:a16="http://schemas.microsoft.com/office/drawing/2014/main" id="{364AB76C-59AD-4F9A-9FB5-1C6D5ECC46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DF8650-A0BB-4EB2-BABC-DCB8952786D8}"/>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858155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A0C81-A5C1-4128-8652-541B531123A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B79B1D-D3AC-43F4-A6F8-FEA84E220E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336B33-B973-459E-9432-78A54967E440}"/>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5" name="Footer Placeholder 4">
            <a:extLst>
              <a:ext uri="{FF2B5EF4-FFF2-40B4-BE49-F238E27FC236}">
                <a16:creationId xmlns:a16="http://schemas.microsoft.com/office/drawing/2014/main" id="{5ED4E6B2-D804-440B-B66A-A62FF547A7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7F1FD3-0C22-4A12-9D5D-C30E1E627818}"/>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62949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3D9128-5DF4-447C-9B88-763AA5C483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97DE54-A1E0-4815-9300-CB4587C970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D1654A-0A53-44AC-9973-4E169988E627}"/>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5" name="Footer Placeholder 4">
            <a:extLst>
              <a:ext uri="{FF2B5EF4-FFF2-40B4-BE49-F238E27FC236}">
                <a16:creationId xmlns:a16="http://schemas.microsoft.com/office/drawing/2014/main" id="{AC5DF8F3-B093-4EDF-A1E9-3DC18B28AF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C04BC2-CBC9-488A-B8DA-69E99CEE4682}"/>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269229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F7530-04EB-4633-ABCD-A57BA10EDB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84B1A9-CF81-4504-A260-CDD8907BF7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4807C1-1F33-4C60-936C-8A3E1D9B44B2}"/>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5" name="Footer Placeholder 4">
            <a:extLst>
              <a:ext uri="{FF2B5EF4-FFF2-40B4-BE49-F238E27FC236}">
                <a16:creationId xmlns:a16="http://schemas.microsoft.com/office/drawing/2014/main" id="{503414B9-3606-4EB5-B0E9-C654A5FAD4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EA0DAA-9E58-42B1-B72C-5EEED3B7AB4C}"/>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240873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DAB3-6021-4515-8D0D-7653DC1559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EB79D17-A1F4-4A18-BAC7-13AD04D362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0CBEDE-8061-470D-A08C-66547807C6B0}"/>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5" name="Footer Placeholder 4">
            <a:extLst>
              <a:ext uri="{FF2B5EF4-FFF2-40B4-BE49-F238E27FC236}">
                <a16:creationId xmlns:a16="http://schemas.microsoft.com/office/drawing/2014/main" id="{E6A4A97F-378A-4576-BC7D-563B7A2AFB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A8D802-3B66-4774-B4D2-3EA920DFAF75}"/>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8079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C4ED8-B6ED-4853-BB50-4F639F0420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98AEB-C291-4908-A84D-491A435C8E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BBDA094-CBB0-42A3-B213-50E651F446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A8C694F-8086-4AFB-8EA5-2D198F9010EA}"/>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6" name="Footer Placeholder 5">
            <a:extLst>
              <a:ext uri="{FF2B5EF4-FFF2-40B4-BE49-F238E27FC236}">
                <a16:creationId xmlns:a16="http://schemas.microsoft.com/office/drawing/2014/main" id="{D0B43340-A599-4A57-A946-1E752C1891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93F4C3-EA6D-451A-A7F0-B567E1A40DAE}"/>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11654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4DAD7-16E8-4641-B204-C5727DDC0F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C4C9D1-B82B-4F82-AD38-24806DC3FD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72854C-E11E-4E79-A23D-51273AF081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46190B3-BFDD-4744-8CDB-4AD63AE6C9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A335C7-67E7-4BA3-880E-7F2A2A5465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79AD20A-C240-47B4-BC4E-4EEFE2B938E8}"/>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8" name="Footer Placeholder 7">
            <a:extLst>
              <a:ext uri="{FF2B5EF4-FFF2-40B4-BE49-F238E27FC236}">
                <a16:creationId xmlns:a16="http://schemas.microsoft.com/office/drawing/2014/main" id="{923D0665-46F3-45F0-A61E-CFF258C6109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EB6E4A8-5591-4F49-80CD-F85DDC6A0654}"/>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12007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999B-8A3B-4AF7-B327-C5747C93BF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8420CE1-13F9-401F-BA08-99E0C84A7DFE}"/>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4" name="Footer Placeholder 3">
            <a:extLst>
              <a:ext uri="{FF2B5EF4-FFF2-40B4-BE49-F238E27FC236}">
                <a16:creationId xmlns:a16="http://schemas.microsoft.com/office/drawing/2014/main" id="{8CF936CE-00CE-4D26-903C-7299C8B228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08D5B-8FB0-4008-B377-2810D26A003B}"/>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227331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BEDAB9-033C-4706-901A-FBAE3F96124D}"/>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3" name="Footer Placeholder 2">
            <a:extLst>
              <a:ext uri="{FF2B5EF4-FFF2-40B4-BE49-F238E27FC236}">
                <a16:creationId xmlns:a16="http://schemas.microsoft.com/office/drawing/2014/main" id="{D940A838-78D3-4D2A-8FC6-3C876B96C6A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E5A6B9A-5FCA-4A08-8940-6F3C1F6A5C71}"/>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596295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D7C01-ABB1-4FC9-A454-2CDA6060FA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2DE9DBC-7B30-4DBB-8A6A-0D7AD8C546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B34908-27E4-42E9-8573-C3C9CFEE48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616B11-3BB8-4DA6-A12C-8E36AD01F267}"/>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6" name="Footer Placeholder 5">
            <a:extLst>
              <a:ext uri="{FF2B5EF4-FFF2-40B4-BE49-F238E27FC236}">
                <a16:creationId xmlns:a16="http://schemas.microsoft.com/office/drawing/2014/main" id="{27A9FAA1-F4CE-4805-AF3D-04959CF3DE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857000-37DF-44B7-92BC-2262955F9B35}"/>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199555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E6465-6D9D-40B3-9958-F10E80908E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7DB4D40-6152-4801-924D-5FBA12E981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FBB6577-F423-4A72-9692-EB6F60309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8B5C11-C229-48F9-ACD8-66A18FD70178}"/>
              </a:ext>
            </a:extLst>
          </p:cNvPr>
          <p:cNvSpPr>
            <a:spLocks noGrp="1"/>
          </p:cNvSpPr>
          <p:nvPr>
            <p:ph type="dt" sz="half" idx="10"/>
          </p:nvPr>
        </p:nvSpPr>
        <p:spPr/>
        <p:txBody>
          <a:bodyPr/>
          <a:lstStyle/>
          <a:p>
            <a:fld id="{B23236E7-48D4-4840-B6AE-20953EA7B5B6}" type="datetimeFigureOut">
              <a:rPr lang="en-GB" smtClean="0"/>
              <a:t>16/08/2021</a:t>
            </a:fld>
            <a:endParaRPr lang="en-GB"/>
          </a:p>
        </p:txBody>
      </p:sp>
      <p:sp>
        <p:nvSpPr>
          <p:cNvPr id="6" name="Footer Placeholder 5">
            <a:extLst>
              <a:ext uri="{FF2B5EF4-FFF2-40B4-BE49-F238E27FC236}">
                <a16:creationId xmlns:a16="http://schemas.microsoft.com/office/drawing/2014/main" id="{29DD1C2E-FA69-4978-B9C9-F567D0B874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8CC625-E21B-48B5-8AC7-70957E678BBE}"/>
              </a:ext>
            </a:extLst>
          </p:cNvPr>
          <p:cNvSpPr>
            <a:spLocks noGrp="1"/>
          </p:cNvSpPr>
          <p:nvPr>
            <p:ph type="sldNum" sz="quarter" idx="12"/>
          </p:nvPr>
        </p:nvSpPr>
        <p:spPr/>
        <p:txBody>
          <a:bodyPr/>
          <a:lstStyle/>
          <a:p>
            <a:fld id="{64564AA4-F7AC-4373-83CE-13286131F55A}" type="slidenum">
              <a:rPr lang="en-GB" smtClean="0"/>
              <a:t>‹#›</a:t>
            </a:fld>
            <a:endParaRPr lang="en-GB"/>
          </a:p>
        </p:txBody>
      </p:sp>
    </p:spTree>
    <p:extLst>
      <p:ext uri="{BB962C8B-B14F-4D97-AF65-F5344CB8AC3E}">
        <p14:creationId xmlns:p14="http://schemas.microsoft.com/office/powerpoint/2010/main" val="297055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3C4B2-696C-4C97-912A-7456ADCA0C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EC70319-9C72-404A-9963-AE5E3C865F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EDE283-1930-4B90-B3B1-101DBA6B16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236E7-48D4-4840-B6AE-20953EA7B5B6}" type="datetimeFigureOut">
              <a:rPr lang="en-GB" smtClean="0"/>
              <a:t>16/08/2021</a:t>
            </a:fld>
            <a:endParaRPr lang="en-GB"/>
          </a:p>
        </p:txBody>
      </p:sp>
      <p:sp>
        <p:nvSpPr>
          <p:cNvPr id="5" name="Footer Placeholder 4">
            <a:extLst>
              <a:ext uri="{FF2B5EF4-FFF2-40B4-BE49-F238E27FC236}">
                <a16:creationId xmlns:a16="http://schemas.microsoft.com/office/drawing/2014/main" id="{57E677B3-D130-4604-956E-DA7D1DAF63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7883EEB-0A00-4053-BDDB-1FD571A88E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64AA4-F7AC-4373-83CE-13286131F55A}" type="slidenum">
              <a:rPr lang="en-GB" smtClean="0"/>
              <a:t>‹#›</a:t>
            </a:fld>
            <a:endParaRPr lang="en-GB"/>
          </a:p>
        </p:txBody>
      </p:sp>
    </p:spTree>
    <p:extLst>
      <p:ext uri="{BB962C8B-B14F-4D97-AF65-F5344CB8AC3E}">
        <p14:creationId xmlns:p14="http://schemas.microsoft.com/office/powerpoint/2010/main" val="420847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E23607F-DE93-4AB7-A142-71B242FCE0E9}"/>
              </a:ext>
            </a:extLst>
          </p:cNvPr>
          <p:cNvSpPr txBox="1"/>
          <p:nvPr/>
        </p:nvSpPr>
        <p:spPr>
          <a:xfrm>
            <a:off x="9104963" y="667019"/>
            <a:ext cx="1772589" cy="2462213"/>
          </a:xfrm>
          <a:prstGeom prst="rect">
            <a:avLst/>
          </a:prstGeom>
          <a:blipFill dpi="0" rotWithShape="1">
            <a:blip r:embed="rId2">
              <a:alphaModFix amt="53000"/>
            </a:blip>
            <a:srcRect/>
            <a:tile tx="0" ty="0" sx="100000" sy="100000" flip="none" algn="tl"/>
          </a:blipFill>
          <a:ln>
            <a:solidFill>
              <a:schemeClr val="tx1">
                <a:lumMod val="50000"/>
                <a:lumOff val="50000"/>
              </a:schemeClr>
            </a:solidFill>
          </a:ln>
        </p:spPr>
        <p:txBody>
          <a:bodyPr wrap="square" rtlCol="0">
            <a:spAutoFit/>
          </a:bodyPr>
          <a:lstStyle/>
          <a:p>
            <a:endParaRPr lang="en-GB" sz="800" b="1" dirty="0"/>
          </a:p>
          <a:p>
            <a:pPr algn="ctr"/>
            <a:r>
              <a:rPr lang="en-GB" sz="1100" b="1" dirty="0"/>
              <a:t> How to sample? </a:t>
            </a:r>
          </a:p>
          <a:p>
            <a:endParaRPr lang="en-GB" sz="500" b="1" dirty="0"/>
          </a:p>
          <a:p>
            <a:pPr marL="171450" indent="-171450">
              <a:buFont typeface="Arial" panose="020B0604020202020204" pitchFamily="34" charset="0"/>
              <a:buChar char="•"/>
            </a:pPr>
            <a:r>
              <a:rPr lang="en-GB" sz="1000" dirty="0"/>
              <a:t>Mark out a 20m strip at the edge of the crop, avoiding any ‘unusual’ areas</a:t>
            </a:r>
          </a:p>
          <a:p>
            <a:pPr marL="171450" indent="-171450">
              <a:buFont typeface="Arial" panose="020B0604020202020204" pitchFamily="34" charset="0"/>
              <a:buChar char="•"/>
            </a:pPr>
            <a:r>
              <a:rPr lang="en-GB" sz="1000" dirty="0"/>
              <a:t>Starting at 2m and using the table below, record the no. of insects in each group you can see on the crop in a 1m² area in front of you</a:t>
            </a:r>
          </a:p>
          <a:p>
            <a:pPr marL="171450" indent="-171450">
              <a:buFont typeface="Arial" panose="020B0604020202020204" pitchFamily="34" charset="0"/>
              <a:buChar char="•"/>
            </a:pPr>
            <a:r>
              <a:rPr lang="en-GB" sz="1000" dirty="0"/>
              <a:t>Move along 2m and repeat the above at 4m, 6m, etc, with a final count at 18m</a:t>
            </a:r>
          </a:p>
          <a:p>
            <a:pPr marL="171450" indent="-171450">
              <a:buFont typeface="Arial" panose="020B0604020202020204" pitchFamily="34" charset="0"/>
              <a:buChar char="•"/>
            </a:pPr>
            <a:r>
              <a:rPr lang="en-GB" sz="1000" dirty="0"/>
              <a:t>Repeat this 4 times for better reliability of data.</a:t>
            </a:r>
          </a:p>
        </p:txBody>
      </p:sp>
      <p:sp>
        <p:nvSpPr>
          <p:cNvPr id="4" name="TextBox 3">
            <a:extLst>
              <a:ext uri="{FF2B5EF4-FFF2-40B4-BE49-F238E27FC236}">
                <a16:creationId xmlns:a16="http://schemas.microsoft.com/office/drawing/2014/main" id="{5328BD30-B202-4C05-AB7C-4CB200A21312}"/>
              </a:ext>
            </a:extLst>
          </p:cNvPr>
          <p:cNvSpPr txBox="1"/>
          <p:nvPr/>
        </p:nvSpPr>
        <p:spPr>
          <a:xfrm>
            <a:off x="7750180" y="667018"/>
            <a:ext cx="1230958" cy="2462213"/>
          </a:xfrm>
          <a:prstGeom prst="rect">
            <a:avLst/>
          </a:prstGeom>
          <a:blipFill dpi="0" rotWithShape="1">
            <a:blip r:embed="rId2">
              <a:alphaModFix amt="53000"/>
            </a:blip>
            <a:srcRect/>
            <a:tile tx="0" ty="0" sx="100000" sy="100000" flip="none" algn="tl"/>
          </a:blipFill>
          <a:ln>
            <a:solidFill>
              <a:schemeClr val="tx1">
                <a:lumMod val="50000"/>
                <a:lumOff val="50000"/>
              </a:schemeClr>
            </a:solidFill>
          </a:ln>
        </p:spPr>
        <p:txBody>
          <a:bodyPr wrap="square" rtlCol="0">
            <a:spAutoFit/>
          </a:bodyPr>
          <a:lstStyle/>
          <a:p>
            <a:endParaRPr lang="en-GB" sz="800" b="1" dirty="0"/>
          </a:p>
          <a:p>
            <a:pPr algn="ctr"/>
            <a:r>
              <a:rPr lang="en-GB" sz="1100" b="1" dirty="0"/>
              <a:t>When to sample? </a:t>
            </a:r>
          </a:p>
          <a:p>
            <a:endParaRPr lang="en-GB" sz="500" b="1" dirty="0"/>
          </a:p>
          <a:p>
            <a:pPr marL="171450" indent="-171450">
              <a:buFont typeface="Arial" panose="020B0604020202020204" pitchFamily="34" charset="0"/>
              <a:buChar char="•"/>
            </a:pPr>
            <a:r>
              <a:rPr lang="en-GB" sz="1000" dirty="0"/>
              <a:t>Temperature &gt; 15.5ºC (60ºF) </a:t>
            </a:r>
          </a:p>
          <a:p>
            <a:pPr marL="171450" indent="-171450">
              <a:buFont typeface="Arial" panose="020B0604020202020204" pitchFamily="34" charset="0"/>
              <a:buChar char="•"/>
            </a:pPr>
            <a:r>
              <a:rPr lang="en-GB" sz="1000" dirty="0"/>
              <a:t>Wind speeds ideally &lt; 2.5 m/s (5.6 mph)</a:t>
            </a:r>
          </a:p>
          <a:p>
            <a:pPr marL="171450" indent="-171450">
              <a:buFont typeface="Arial" panose="020B0604020202020204" pitchFamily="34" charset="0"/>
              <a:buChar char="•"/>
            </a:pPr>
            <a:r>
              <a:rPr lang="en-GB" sz="1000" dirty="0"/>
              <a:t>Enough sun to see your shadow</a:t>
            </a:r>
          </a:p>
          <a:p>
            <a:pPr marL="171450" indent="-171450">
              <a:buFont typeface="Arial" panose="020B0604020202020204" pitchFamily="34" charset="0"/>
              <a:buChar char="•"/>
            </a:pPr>
            <a:r>
              <a:rPr lang="en-GB" sz="1000" dirty="0"/>
              <a:t>Not raining </a:t>
            </a:r>
          </a:p>
          <a:p>
            <a:pPr marL="171450" indent="-171450">
              <a:buFont typeface="Arial" panose="020B0604020202020204" pitchFamily="34" charset="0"/>
              <a:buChar char="•"/>
            </a:pPr>
            <a:r>
              <a:rPr lang="en-GB" sz="1000" dirty="0"/>
              <a:t>In the ‘middle’ of the day, at least +/- 2h from dawn/dusk </a:t>
            </a:r>
            <a:endParaRPr lang="en-GB" sz="1100" dirty="0"/>
          </a:p>
          <a:p>
            <a:pPr marL="171450" indent="-171450">
              <a:buFont typeface="Arial" panose="020B0604020202020204" pitchFamily="34" charset="0"/>
              <a:buChar char="•"/>
            </a:pPr>
            <a:endParaRPr lang="en-GB" sz="1000" dirty="0"/>
          </a:p>
        </p:txBody>
      </p:sp>
      <p:sp>
        <p:nvSpPr>
          <p:cNvPr id="5" name="TextBox 4">
            <a:extLst>
              <a:ext uri="{FF2B5EF4-FFF2-40B4-BE49-F238E27FC236}">
                <a16:creationId xmlns:a16="http://schemas.microsoft.com/office/drawing/2014/main" id="{E53FF5CC-99CF-4CC5-B61A-C917CEF0C4BB}"/>
              </a:ext>
            </a:extLst>
          </p:cNvPr>
          <p:cNvSpPr txBox="1"/>
          <p:nvPr/>
        </p:nvSpPr>
        <p:spPr>
          <a:xfrm>
            <a:off x="1256029" y="85061"/>
            <a:ext cx="9621522" cy="523220"/>
          </a:xfrm>
          <a:prstGeom prst="rect">
            <a:avLst/>
          </a:prstGeom>
          <a:noFill/>
        </p:spPr>
        <p:txBody>
          <a:bodyPr wrap="square" rtlCol="0">
            <a:spAutoFit/>
          </a:bodyPr>
          <a:lstStyle/>
          <a:p>
            <a:pPr algn="ctr"/>
            <a:r>
              <a:rPr lang="en-GB" sz="2800" b="1" dirty="0"/>
              <a:t>Insect Observation Data Collection Sheet </a:t>
            </a:r>
          </a:p>
        </p:txBody>
      </p:sp>
      <p:graphicFrame>
        <p:nvGraphicFramePr>
          <p:cNvPr id="7" name="Table 6">
            <a:extLst>
              <a:ext uri="{FF2B5EF4-FFF2-40B4-BE49-F238E27FC236}">
                <a16:creationId xmlns:a16="http://schemas.microsoft.com/office/drawing/2014/main" id="{247AE41A-943D-4A17-ABE6-A8FB267F6022}"/>
              </a:ext>
            </a:extLst>
          </p:cNvPr>
          <p:cNvGraphicFramePr>
            <a:graphicFrameLocks noGrp="1"/>
          </p:cNvGraphicFramePr>
          <p:nvPr/>
        </p:nvGraphicFramePr>
        <p:xfrm>
          <a:off x="1341751" y="3250716"/>
          <a:ext cx="9535801" cy="3444825"/>
        </p:xfrm>
        <a:graphic>
          <a:graphicData uri="http://schemas.openxmlformats.org/drawingml/2006/table">
            <a:tbl>
              <a:tblPr/>
              <a:tblGrid>
                <a:gridCol w="869136">
                  <a:extLst>
                    <a:ext uri="{9D8B030D-6E8A-4147-A177-3AD203B41FA5}">
                      <a16:colId xmlns:a16="http://schemas.microsoft.com/office/drawing/2014/main" val="529229597"/>
                    </a:ext>
                  </a:extLst>
                </a:gridCol>
                <a:gridCol w="717061">
                  <a:extLst>
                    <a:ext uri="{9D8B030D-6E8A-4147-A177-3AD203B41FA5}">
                      <a16:colId xmlns:a16="http://schemas.microsoft.com/office/drawing/2014/main" val="451931178"/>
                    </a:ext>
                  </a:extLst>
                </a:gridCol>
                <a:gridCol w="662467">
                  <a:extLst>
                    <a:ext uri="{9D8B030D-6E8A-4147-A177-3AD203B41FA5}">
                      <a16:colId xmlns:a16="http://schemas.microsoft.com/office/drawing/2014/main" val="1321319934"/>
                    </a:ext>
                  </a:extLst>
                </a:gridCol>
                <a:gridCol w="662467">
                  <a:extLst>
                    <a:ext uri="{9D8B030D-6E8A-4147-A177-3AD203B41FA5}">
                      <a16:colId xmlns:a16="http://schemas.microsoft.com/office/drawing/2014/main" val="3286784468"/>
                    </a:ext>
                  </a:extLst>
                </a:gridCol>
                <a:gridCol w="662467">
                  <a:extLst>
                    <a:ext uri="{9D8B030D-6E8A-4147-A177-3AD203B41FA5}">
                      <a16:colId xmlns:a16="http://schemas.microsoft.com/office/drawing/2014/main" val="2836431019"/>
                    </a:ext>
                  </a:extLst>
                </a:gridCol>
                <a:gridCol w="662467">
                  <a:extLst>
                    <a:ext uri="{9D8B030D-6E8A-4147-A177-3AD203B41FA5}">
                      <a16:colId xmlns:a16="http://schemas.microsoft.com/office/drawing/2014/main" val="168087468"/>
                    </a:ext>
                  </a:extLst>
                </a:gridCol>
                <a:gridCol w="662467">
                  <a:extLst>
                    <a:ext uri="{9D8B030D-6E8A-4147-A177-3AD203B41FA5}">
                      <a16:colId xmlns:a16="http://schemas.microsoft.com/office/drawing/2014/main" val="1398945840"/>
                    </a:ext>
                  </a:extLst>
                </a:gridCol>
                <a:gridCol w="662467">
                  <a:extLst>
                    <a:ext uri="{9D8B030D-6E8A-4147-A177-3AD203B41FA5}">
                      <a16:colId xmlns:a16="http://schemas.microsoft.com/office/drawing/2014/main" val="54872520"/>
                    </a:ext>
                  </a:extLst>
                </a:gridCol>
                <a:gridCol w="662467">
                  <a:extLst>
                    <a:ext uri="{9D8B030D-6E8A-4147-A177-3AD203B41FA5}">
                      <a16:colId xmlns:a16="http://schemas.microsoft.com/office/drawing/2014/main" val="2766087948"/>
                    </a:ext>
                  </a:extLst>
                </a:gridCol>
                <a:gridCol w="662467">
                  <a:extLst>
                    <a:ext uri="{9D8B030D-6E8A-4147-A177-3AD203B41FA5}">
                      <a16:colId xmlns:a16="http://schemas.microsoft.com/office/drawing/2014/main" val="3228595829"/>
                    </a:ext>
                  </a:extLst>
                </a:gridCol>
                <a:gridCol w="662467">
                  <a:extLst>
                    <a:ext uri="{9D8B030D-6E8A-4147-A177-3AD203B41FA5}">
                      <a16:colId xmlns:a16="http://schemas.microsoft.com/office/drawing/2014/main" val="116943424"/>
                    </a:ext>
                  </a:extLst>
                </a:gridCol>
                <a:gridCol w="662467">
                  <a:extLst>
                    <a:ext uri="{9D8B030D-6E8A-4147-A177-3AD203B41FA5}">
                      <a16:colId xmlns:a16="http://schemas.microsoft.com/office/drawing/2014/main" val="3586321650"/>
                    </a:ext>
                  </a:extLst>
                </a:gridCol>
                <a:gridCol w="662467">
                  <a:extLst>
                    <a:ext uri="{9D8B030D-6E8A-4147-A177-3AD203B41FA5}">
                      <a16:colId xmlns:a16="http://schemas.microsoft.com/office/drawing/2014/main" val="1594212734"/>
                    </a:ext>
                  </a:extLst>
                </a:gridCol>
                <a:gridCol w="662467">
                  <a:extLst>
                    <a:ext uri="{9D8B030D-6E8A-4147-A177-3AD203B41FA5}">
                      <a16:colId xmlns:a16="http://schemas.microsoft.com/office/drawing/2014/main" val="690611159"/>
                    </a:ext>
                  </a:extLst>
                </a:gridCol>
              </a:tblGrid>
              <a:tr h="897064">
                <a:tc>
                  <a:txBody>
                    <a:bodyPr/>
                    <a:lstStyle/>
                    <a:p>
                      <a:pPr algn="l" fontAlgn="ctr"/>
                      <a:r>
                        <a:rPr lang="en-GB" sz="1100" b="1" i="0" u="none" strike="noStrike" dirty="0">
                          <a:solidFill>
                            <a:srgbClr val="000000"/>
                          </a:solidFill>
                          <a:effectLst/>
                          <a:latin typeface="Calibri" panose="020F0502020204030204" pitchFamily="34" charset="0"/>
                        </a:rPr>
                        <a:t>Position along 20m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GB" sz="1100" b="0" i="0" u="none" strike="noStrike" dirty="0">
                          <a:solidFill>
                            <a:srgbClr val="000000"/>
                          </a:solidFill>
                          <a:effectLst/>
                          <a:latin typeface="Calibri" panose="020F0502020204030204" pitchFamily="34" charset="0"/>
                        </a:rPr>
                        <a:t>Bumblebees - pollinators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Other bees - pollinators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Butterflies and moths (adults) - pollinators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Hoverflies (adults) - pollinators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Hoverflies (larvae) - predators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Ladybirds (adults) - predators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Ladybirds (larvae/pupae) - predators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Soldier beetles - predators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Dance flies - predators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Spiders - predators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Caterpillars - potential pests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Aphids - potential pests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GB" sz="1100" b="0" i="0" u="none" strike="noStrike" dirty="0">
                          <a:solidFill>
                            <a:srgbClr val="000000"/>
                          </a:solidFill>
                          <a:effectLst/>
                          <a:latin typeface="Calibri" panose="020F0502020204030204" pitchFamily="34" charset="0"/>
                        </a:rPr>
                        <a:t>All other insects</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401725055"/>
                  </a:ext>
                </a:extLst>
              </a:tr>
              <a:tr h="117656">
                <a:tc>
                  <a:txBody>
                    <a:bodyPr/>
                    <a:lstStyle/>
                    <a:p>
                      <a:pPr algn="l" fontAlgn="b"/>
                      <a:r>
                        <a:rPr lang="en-GB" sz="2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200" b="0" i="0" u="none" strike="noStrike" dirty="0">
                          <a:solidFill>
                            <a:srgbClr val="000000"/>
                          </a:solidFill>
                          <a:effectLst/>
                          <a:latin typeface="Calibri" panose="020F0502020204030204" pitchFamily="34" charset="0"/>
                        </a:rPr>
                        <a:t> </a:t>
                      </a:r>
                    </a:p>
                  </a:txBody>
                  <a:tcPr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63381061"/>
                  </a:ext>
                </a:extLst>
              </a:tr>
              <a:tr h="270138">
                <a:tc>
                  <a:txBody>
                    <a:bodyPr/>
                    <a:lstStyle/>
                    <a:p>
                      <a:pPr algn="l" fontAlgn="ctr"/>
                      <a:r>
                        <a:rPr lang="en-GB" sz="1100" b="1" i="0" u="none" strike="noStrike" dirty="0">
                          <a:solidFill>
                            <a:srgbClr val="000000"/>
                          </a:solidFill>
                          <a:effectLst/>
                          <a:latin typeface="Calibri" panose="020F0502020204030204" pitchFamily="34" charset="0"/>
                        </a:rPr>
                        <a:t>2m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2889884"/>
                  </a:ext>
                </a:extLst>
              </a:tr>
              <a:tr h="264737">
                <a:tc>
                  <a:txBody>
                    <a:bodyPr/>
                    <a:lstStyle/>
                    <a:p>
                      <a:pPr algn="l" fontAlgn="ctr"/>
                      <a:r>
                        <a:rPr lang="en-GB" sz="1100" b="1" i="0" u="none" strike="noStrike" dirty="0">
                          <a:solidFill>
                            <a:srgbClr val="000000"/>
                          </a:solidFill>
                          <a:effectLst/>
                          <a:latin typeface="Calibri" panose="020F0502020204030204" pitchFamily="34" charset="0"/>
                        </a:rPr>
                        <a:t>4m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344617"/>
                  </a:ext>
                </a:extLst>
              </a:tr>
              <a:tr h="270138">
                <a:tc>
                  <a:txBody>
                    <a:bodyPr/>
                    <a:lstStyle/>
                    <a:p>
                      <a:pPr algn="l" fontAlgn="ctr"/>
                      <a:r>
                        <a:rPr lang="en-GB" sz="1100" b="1" i="0" u="none" strike="noStrike" dirty="0">
                          <a:solidFill>
                            <a:srgbClr val="000000"/>
                          </a:solidFill>
                          <a:effectLst/>
                          <a:latin typeface="Calibri" panose="020F0502020204030204" pitchFamily="34" charset="0"/>
                        </a:rPr>
                        <a:t>6m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1187657"/>
                  </a:ext>
                </a:extLst>
              </a:tr>
              <a:tr h="270138">
                <a:tc>
                  <a:txBody>
                    <a:bodyPr/>
                    <a:lstStyle/>
                    <a:p>
                      <a:pPr algn="l" fontAlgn="ctr"/>
                      <a:r>
                        <a:rPr lang="en-GB" sz="1100" b="1" i="0" u="none" strike="noStrike" dirty="0">
                          <a:solidFill>
                            <a:srgbClr val="000000"/>
                          </a:solidFill>
                          <a:effectLst/>
                          <a:latin typeface="Calibri" panose="020F0502020204030204" pitchFamily="34" charset="0"/>
                        </a:rPr>
                        <a:t>8m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1796572"/>
                  </a:ext>
                </a:extLst>
              </a:tr>
              <a:tr h="270138">
                <a:tc>
                  <a:txBody>
                    <a:bodyPr/>
                    <a:lstStyle/>
                    <a:p>
                      <a:pPr algn="l" fontAlgn="ctr"/>
                      <a:r>
                        <a:rPr lang="en-GB" sz="1100" b="1" i="0" u="none" strike="noStrike" dirty="0">
                          <a:solidFill>
                            <a:srgbClr val="000000"/>
                          </a:solidFill>
                          <a:effectLst/>
                          <a:latin typeface="Calibri" panose="020F0502020204030204" pitchFamily="34" charset="0"/>
                        </a:rPr>
                        <a:t>10m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0560497"/>
                  </a:ext>
                </a:extLst>
              </a:tr>
              <a:tr h="270138">
                <a:tc>
                  <a:txBody>
                    <a:bodyPr/>
                    <a:lstStyle/>
                    <a:p>
                      <a:pPr algn="l" fontAlgn="ctr"/>
                      <a:r>
                        <a:rPr lang="en-GB" sz="1100" b="1" i="0" u="none" strike="noStrike" dirty="0">
                          <a:solidFill>
                            <a:srgbClr val="000000"/>
                          </a:solidFill>
                          <a:effectLst/>
                          <a:latin typeface="Calibri" panose="020F0502020204030204" pitchFamily="34" charset="0"/>
                        </a:rPr>
                        <a:t>12m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328101"/>
                  </a:ext>
                </a:extLst>
              </a:tr>
              <a:tr h="270138">
                <a:tc>
                  <a:txBody>
                    <a:bodyPr/>
                    <a:lstStyle/>
                    <a:p>
                      <a:pPr algn="l" fontAlgn="ctr"/>
                      <a:r>
                        <a:rPr lang="en-GB" sz="1100" b="1" i="0" u="none" strike="noStrike" dirty="0">
                          <a:solidFill>
                            <a:srgbClr val="000000"/>
                          </a:solidFill>
                          <a:effectLst/>
                          <a:latin typeface="Calibri" panose="020F0502020204030204" pitchFamily="34" charset="0"/>
                        </a:rPr>
                        <a:t>14m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4506733"/>
                  </a:ext>
                </a:extLst>
              </a:tr>
              <a:tr h="270138">
                <a:tc>
                  <a:txBody>
                    <a:bodyPr/>
                    <a:lstStyle/>
                    <a:p>
                      <a:pPr algn="l" fontAlgn="ctr"/>
                      <a:r>
                        <a:rPr lang="en-GB" sz="1100" b="1" i="0" u="none" strike="noStrike" dirty="0">
                          <a:solidFill>
                            <a:srgbClr val="000000"/>
                          </a:solidFill>
                          <a:effectLst/>
                          <a:latin typeface="Calibri" panose="020F0502020204030204" pitchFamily="34" charset="0"/>
                        </a:rPr>
                        <a:t>16m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2021539"/>
                  </a:ext>
                </a:extLst>
              </a:tr>
              <a:tr h="270138">
                <a:tc>
                  <a:txBody>
                    <a:bodyPr/>
                    <a:lstStyle/>
                    <a:p>
                      <a:pPr algn="l" fontAlgn="ctr"/>
                      <a:r>
                        <a:rPr lang="en-GB" sz="1100" b="1" i="0" u="none" strike="noStrike" dirty="0">
                          <a:solidFill>
                            <a:srgbClr val="000000"/>
                          </a:solidFill>
                          <a:effectLst/>
                          <a:latin typeface="Calibri" panose="020F0502020204030204" pitchFamily="34" charset="0"/>
                        </a:rPr>
                        <a:t>18m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dirty="0">
                        <a:solidFill>
                          <a:srgbClr val="000000"/>
                        </a:solidFill>
                        <a:effectLst/>
                        <a:latin typeface="Calibri" panose="020F0502020204030204" pitchFamily="34" charset="0"/>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0054018"/>
                  </a:ext>
                </a:extLst>
              </a:tr>
            </a:tbl>
          </a:graphicData>
        </a:graphic>
      </p:graphicFrame>
      <p:sp>
        <p:nvSpPr>
          <p:cNvPr id="8" name="Rectangle 7">
            <a:extLst>
              <a:ext uri="{FF2B5EF4-FFF2-40B4-BE49-F238E27FC236}">
                <a16:creationId xmlns:a16="http://schemas.microsoft.com/office/drawing/2014/main" id="{521C0CEF-92A1-41B2-B15F-D551CCFB22AF}"/>
              </a:ext>
            </a:extLst>
          </p:cNvPr>
          <p:cNvSpPr/>
          <p:nvPr/>
        </p:nvSpPr>
        <p:spPr>
          <a:xfrm>
            <a:off x="1336989" y="661035"/>
            <a:ext cx="6316346" cy="2462213"/>
          </a:xfrm>
          <a:prstGeom prst="rect">
            <a:avLst/>
          </a:prstGeom>
          <a:solidFill>
            <a:schemeClr val="accent3">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65D10B08-A136-4B73-9F69-F6F776E579EE}"/>
              </a:ext>
            </a:extLst>
          </p:cNvPr>
          <p:cNvSpPr txBox="1"/>
          <p:nvPr/>
        </p:nvSpPr>
        <p:spPr>
          <a:xfrm>
            <a:off x="1415739" y="666751"/>
            <a:ext cx="6276972" cy="769441"/>
          </a:xfrm>
          <a:prstGeom prst="rect">
            <a:avLst/>
          </a:prstGeom>
          <a:noFill/>
        </p:spPr>
        <p:txBody>
          <a:bodyPr wrap="square" rtlCol="0">
            <a:spAutoFit/>
          </a:bodyPr>
          <a:lstStyle/>
          <a:p>
            <a:r>
              <a:rPr lang="en-GB" sz="1100" dirty="0"/>
              <a:t>Please complete a data collection sheet for each 20m strip you observe at each site. Ideally all sites would be visited on a single day, but if this is not possible please try to sample all sites in as shorter period as possible. Additional observations are always welcome as notes, and the ‘metadata’ below will be needed when organising and analysing results…</a:t>
            </a:r>
          </a:p>
        </p:txBody>
      </p:sp>
      <p:sp>
        <p:nvSpPr>
          <p:cNvPr id="11" name="TextBox 10">
            <a:extLst>
              <a:ext uri="{FF2B5EF4-FFF2-40B4-BE49-F238E27FC236}">
                <a16:creationId xmlns:a16="http://schemas.microsoft.com/office/drawing/2014/main" id="{BAD2D4A4-1411-4399-80A6-E81CD71C8752}"/>
              </a:ext>
            </a:extLst>
          </p:cNvPr>
          <p:cNvSpPr txBox="1"/>
          <p:nvPr/>
        </p:nvSpPr>
        <p:spPr>
          <a:xfrm>
            <a:off x="1504951" y="1557676"/>
            <a:ext cx="2867023" cy="276801"/>
          </a:xfrm>
          <a:prstGeom prst="rect">
            <a:avLst/>
          </a:prstGeom>
          <a:solidFill>
            <a:schemeClr val="bg1"/>
          </a:solidFill>
        </p:spPr>
        <p:txBody>
          <a:bodyPr wrap="square" rtlCol="0">
            <a:spAutoFit/>
          </a:bodyPr>
          <a:lstStyle/>
          <a:p>
            <a:r>
              <a:rPr lang="en-GB" sz="1200" dirty="0"/>
              <a:t>Farm name:</a:t>
            </a:r>
          </a:p>
        </p:txBody>
      </p:sp>
      <p:sp>
        <p:nvSpPr>
          <p:cNvPr id="12" name="TextBox 11">
            <a:extLst>
              <a:ext uri="{FF2B5EF4-FFF2-40B4-BE49-F238E27FC236}">
                <a16:creationId xmlns:a16="http://schemas.microsoft.com/office/drawing/2014/main" id="{6572CFF5-D083-4E6D-92A1-008C20656C46}"/>
              </a:ext>
            </a:extLst>
          </p:cNvPr>
          <p:cNvSpPr txBox="1"/>
          <p:nvPr/>
        </p:nvSpPr>
        <p:spPr>
          <a:xfrm>
            <a:off x="1504951" y="1872616"/>
            <a:ext cx="2867022" cy="276999"/>
          </a:xfrm>
          <a:prstGeom prst="rect">
            <a:avLst/>
          </a:prstGeom>
          <a:solidFill>
            <a:schemeClr val="bg1"/>
          </a:solidFill>
        </p:spPr>
        <p:txBody>
          <a:bodyPr wrap="square" rtlCol="0">
            <a:spAutoFit/>
          </a:bodyPr>
          <a:lstStyle/>
          <a:p>
            <a:r>
              <a:rPr lang="en-GB" sz="1200" dirty="0"/>
              <a:t>Field name:</a:t>
            </a:r>
          </a:p>
        </p:txBody>
      </p:sp>
      <p:sp>
        <p:nvSpPr>
          <p:cNvPr id="13" name="TextBox 12">
            <a:extLst>
              <a:ext uri="{FF2B5EF4-FFF2-40B4-BE49-F238E27FC236}">
                <a16:creationId xmlns:a16="http://schemas.microsoft.com/office/drawing/2014/main" id="{D9BBB55D-9714-4AB9-8BEE-1F5E355E9695}"/>
              </a:ext>
            </a:extLst>
          </p:cNvPr>
          <p:cNvSpPr txBox="1"/>
          <p:nvPr/>
        </p:nvSpPr>
        <p:spPr>
          <a:xfrm>
            <a:off x="1504951" y="2186941"/>
            <a:ext cx="2867022" cy="276999"/>
          </a:xfrm>
          <a:prstGeom prst="rect">
            <a:avLst/>
          </a:prstGeom>
          <a:solidFill>
            <a:schemeClr val="bg1"/>
          </a:solidFill>
        </p:spPr>
        <p:txBody>
          <a:bodyPr wrap="square" rtlCol="0">
            <a:spAutoFit/>
          </a:bodyPr>
          <a:lstStyle/>
          <a:p>
            <a:r>
              <a:rPr lang="en-GB" sz="1200" dirty="0"/>
              <a:t>Crop observed:</a:t>
            </a:r>
          </a:p>
        </p:txBody>
      </p:sp>
      <p:sp>
        <p:nvSpPr>
          <p:cNvPr id="14" name="TextBox 13">
            <a:extLst>
              <a:ext uri="{FF2B5EF4-FFF2-40B4-BE49-F238E27FC236}">
                <a16:creationId xmlns:a16="http://schemas.microsoft.com/office/drawing/2014/main" id="{94BDFAEF-604D-4497-AC5B-F6C1CA4698B5}"/>
              </a:ext>
            </a:extLst>
          </p:cNvPr>
          <p:cNvSpPr txBox="1"/>
          <p:nvPr/>
        </p:nvSpPr>
        <p:spPr>
          <a:xfrm>
            <a:off x="4662488" y="2183891"/>
            <a:ext cx="2867024" cy="276999"/>
          </a:xfrm>
          <a:prstGeom prst="rect">
            <a:avLst/>
          </a:prstGeom>
          <a:solidFill>
            <a:schemeClr val="bg1"/>
          </a:solidFill>
        </p:spPr>
        <p:txBody>
          <a:bodyPr wrap="square" rtlCol="0">
            <a:spAutoFit/>
          </a:bodyPr>
          <a:lstStyle/>
          <a:p>
            <a:r>
              <a:rPr lang="en-GB" sz="1200" dirty="0"/>
              <a:t>Weather:</a:t>
            </a:r>
          </a:p>
        </p:txBody>
      </p:sp>
      <p:sp>
        <p:nvSpPr>
          <p:cNvPr id="15" name="TextBox 14">
            <a:extLst>
              <a:ext uri="{FF2B5EF4-FFF2-40B4-BE49-F238E27FC236}">
                <a16:creationId xmlns:a16="http://schemas.microsoft.com/office/drawing/2014/main" id="{A8610D78-C4BC-4F27-91A0-C81C67207914}"/>
              </a:ext>
            </a:extLst>
          </p:cNvPr>
          <p:cNvSpPr txBox="1"/>
          <p:nvPr/>
        </p:nvSpPr>
        <p:spPr>
          <a:xfrm>
            <a:off x="4662488" y="2502485"/>
            <a:ext cx="2867024" cy="276999"/>
          </a:xfrm>
          <a:prstGeom prst="rect">
            <a:avLst/>
          </a:prstGeom>
          <a:solidFill>
            <a:schemeClr val="bg1"/>
          </a:solidFill>
        </p:spPr>
        <p:txBody>
          <a:bodyPr wrap="square" rtlCol="0">
            <a:spAutoFit/>
          </a:bodyPr>
          <a:lstStyle/>
          <a:p>
            <a:r>
              <a:rPr lang="en-GB" sz="1200" dirty="0"/>
              <a:t>Start time:                    End time:</a:t>
            </a:r>
          </a:p>
        </p:txBody>
      </p:sp>
      <p:sp>
        <p:nvSpPr>
          <p:cNvPr id="16" name="TextBox 15">
            <a:extLst>
              <a:ext uri="{FF2B5EF4-FFF2-40B4-BE49-F238E27FC236}">
                <a16:creationId xmlns:a16="http://schemas.microsoft.com/office/drawing/2014/main" id="{58DE0984-0D68-4A67-9FD1-750F6CC7CFE4}"/>
              </a:ext>
            </a:extLst>
          </p:cNvPr>
          <p:cNvSpPr txBox="1"/>
          <p:nvPr/>
        </p:nvSpPr>
        <p:spPr>
          <a:xfrm>
            <a:off x="4662488" y="1869580"/>
            <a:ext cx="2867024" cy="276999"/>
          </a:xfrm>
          <a:prstGeom prst="rect">
            <a:avLst/>
          </a:prstGeom>
          <a:solidFill>
            <a:schemeClr val="bg1"/>
          </a:solidFill>
        </p:spPr>
        <p:txBody>
          <a:bodyPr wrap="square" rtlCol="0">
            <a:spAutoFit/>
          </a:bodyPr>
          <a:lstStyle/>
          <a:p>
            <a:r>
              <a:rPr lang="en-GB" sz="1200" dirty="0"/>
              <a:t>Date:</a:t>
            </a:r>
          </a:p>
        </p:txBody>
      </p:sp>
      <p:sp>
        <p:nvSpPr>
          <p:cNvPr id="17" name="TextBox 16">
            <a:extLst>
              <a:ext uri="{FF2B5EF4-FFF2-40B4-BE49-F238E27FC236}">
                <a16:creationId xmlns:a16="http://schemas.microsoft.com/office/drawing/2014/main" id="{94B958A3-D3C9-4B5D-A0CE-6EE44EDAF3A8}"/>
              </a:ext>
            </a:extLst>
          </p:cNvPr>
          <p:cNvSpPr txBox="1"/>
          <p:nvPr/>
        </p:nvSpPr>
        <p:spPr>
          <a:xfrm>
            <a:off x="1504951" y="2501266"/>
            <a:ext cx="2867022" cy="276999"/>
          </a:xfrm>
          <a:prstGeom prst="rect">
            <a:avLst/>
          </a:prstGeom>
          <a:solidFill>
            <a:schemeClr val="bg1"/>
          </a:solidFill>
        </p:spPr>
        <p:txBody>
          <a:bodyPr wrap="square" rtlCol="0">
            <a:spAutoFit/>
          </a:bodyPr>
          <a:lstStyle/>
          <a:p>
            <a:r>
              <a:rPr lang="en-GB" sz="1200" dirty="0"/>
              <a:t>Crop stage:</a:t>
            </a:r>
          </a:p>
        </p:txBody>
      </p:sp>
      <p:sp>
        <p:nvSpPr>
          <p:cNvPr id="18" name="TextBox 17">
            <a:extLst>
              <a:ext uri="{FF2B5EF4-FFF2-40B4-BE49-F238E27FC236}">
                <a16:creationId xmlns:a16="http://schemas.microsoft.com/office/drawing/2014/main" id="{943E7E66-A907-4CB0-A213-F81762D222C7}"/>
              </a:ext>
            </a:extLst>
          </p:cNvPr>
          <p:cNvSpPr txBox="1"/>
          <p:nvPr/>
        </p:nvSpPr>
        <p:spPr>
          <a:xfrm>
            <a:off x="4662489" y="1557676"/>
            <a:ext cx="2867023" cy="276801"/>
          </a:xfrm>
          <a:prstGeom prst="rect">
            <a:avLst/>
          </a:prstGeom>
          <a:solidFill>
            <a:schemeClr val="bg1"/>
          </a:solidFill>
        </p:spPr>
        <p:txBody>
          <a:bodyPr wrap="square" rtlCol="0">
            <a:spAutoFit/>
          </a:bodyPr>
          <a:lstStyle/>
          <a:p>
            <a:r>
              <a:rPr lang="en-GB" sz="1200" dirty="0"/>
              <a:t>Observer name:</a:t>
            </a:r>
          </a:p>
        </p:txBody>
      </p:sp>
    </p:spTree>
    <p:extLst>
      <p:ext uri="{BB962C8B-B14F-4D97-AF65-F5344CB8AC3E}">
        <p14:creationId xmlns:p14="http://schemas.microsoft.com/office/powerpoint/2010/main" val="140913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411</Words>
  <Application>Microsoft Office PowerPoint</Application>
  <PresentationFormat>Widescreen</PresentationFormat>
  <Paragraphs>153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Swinn</dc:creator>
  <cp:lastModifiedBy>Rebecca Swinn</cp:lastModifiedBy>
  <cp:revision>1</cp:revision>
  <dcterms:created xsi:type="dcterms:W3CDTF">2021-08-16T08:57:24Z</dcterms:created>
  <dcterms:modified xsi:type="dcterms:W3CDTF">2021-08-16T08:59:25Z</dcterms:modified>
</cp:coreProperties>
</file>